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CFED815-6779-4D99-8F0B-5DFCB710E4BA}" type="datetimeFigureOut">
              <a:rPr lang="en-US" smtClean="0"/>
              <a:t>6/21/2010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5C0EEA8-B042-4B10-BFF4-E4C43D48E1B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CHAPTER 12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560234" cy="10668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CONFLICT MANAGEMENT</a:t>
            </a:r>
            <a:endParaRPr lang="en-US" sz="3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838200"/>
            <a:ext cx="8229600" cy="4800600"/>
          </a:xfrm>
        </p:spPr>
        <p:txBody>
          <a:bodyPr/>
          <a:lstStyle/>
          <a:p>
            <a:pPr>
              <a:buNone/>
            </a:pPr>
            <a:r>
              <a:rPr lang="en-US" sz="3600" b="1" u="sng" dirty="0" smtClean="0"/>
              <a:t>Stage IV: Behavior</a:t>
            </a:r>
            <a:endParaRPr lang="en-IN" sz="3600" b="1" u="sng" dirty="0" smtClean="0"/>
          </a:p>
          <a:p>
            <a:r>
              <a:rPr lang="en-US" dirty="0" smtClean="0"/>
              <a:t>The behavior stage includes the statements, actions, and reactions made by the conflicting parties.</a:t>
            </a:r>
          </a:p>
          <a:p>
            <a:r>
              <a:rPr lang="en-US" dirty="0" smtClean="0"/>
              <a:t>Conflict intensities escalate as they move upward along the continuum until they become highly destructive. </a:t>
            </a:r>
          </a:p>
          <a:p>
            <a:r>
              <a:rPr lang="en-US" dirty="0" smtClean="0"/>
              <a:t>Functional conflicts are typically confined to the lower range of the continuum</a:t>
            </a:r>
            <a:r>
              <a:rPr lang="en-US" b="1" dirty="0" smtClean="0"/>
              <a:t>.</a:t>
            </a:r>
            <a:endParaRPr lang="en-IN" b="1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838200"/>
            <a:ext cx="8229600" cy="5105400"/>
          </a:xfrm>
        </p:spPr>
        <p:txBody>
          <a:bodyPr/>
          <a:lstStyle/>
          <a:p>
            <a:pPr>
              <a:buNone/>
            </a:pPr>
            <a:r>
              <a:rPr lang="en-US" sz="3600" b="1" u="sng" dirty="0" smtClean="0"/>
              <a:t>Stage V: </a:t>
            </a:r>
            <a:r>
              <a:rPr lang="en-US" sz="3600" b="1" u="sng" dirty="0" smtClean="0"/>
              <a:t>Outcomes</a:t>
            </a:r>
          </a:p>
          <a:p>
            <a:pPr>
              <a:buNone/>
            </a:pPr>
            <a:r>
              <a:rPr lang="en-US" dirty="0" smtClean="0"/>
              <a:t>Outcomes </a:t>
            </a:r>
            <a:r>
              <a:rPr lang="en-US" dirty="0" smtClean="0"/>
              <a:t>may be functional – improving </a:t>
            </a:r>
            <a:r>
              <a:rPr lang="en-US" dirty="0" smtClean="0"/>
              <a:t>group </a:t>
            </a:r>
          </a:p>
          <a:p>
            <a:pPr>
              <a:buNone/>
            </a:pPr>
            <a:r>
              <a:rPr lang="en-US" dirty="0" smtClean="0"/>
              <a:t>performance </a:t>
            </a:r>
            <a:r>
              <a:rPr lang="en-US" dirty="0" smtClean="0"/>
              <a:t>or dysfunctional in hindering it.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Conflict </a:t>
            </a:r>
            <a:r>
              <a:rPr lang="en-US" dirty="0" smtClean="0"/>
              <a:t>is constructive when it -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a.   Improves the quality of decisions.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b.   Stimulates creativity and innovation.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c.   Encourages interest and curiosity.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d.   Provides the medium through which </a:t>
            </a:r>
            <a:r>
              <a:rPr lang="en-US" dirty="0" smtClean="0"/>
              <a:t> problems </a:t>
            </a:r>
            <a:r>
              <a:rPr lang="en-US" dirty="0" smtClean="0"/>
              <a:t>can be aired and tensions released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66800" y="1828800"/>
          <a:ext cx="7010400" cy="4079875"/>
        </p:xfrm>
        <a:graphic>
          <a:graphicData uri="http://schemas.openxmlformats.org/presentationml/2006/ole">
            <p:oleObj spid="_x0000_s1026" name="Photo Editor Photo" r:id="rId3" imgW="6400000" imgH="3723810" progId="MSPhotoEd.3">
              <p:embed/>
            </p:oleObj>
          </a:graphicData>
        </a:graphic>
      </p:graphicFrame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381000" y="457200"/>
            <a:ext cx="8229600" cy="1143000"/>
          </a:xfrm>
        </p:spPr>
        <p:txBody>
          <a:bodyPr/>
          <a:lstStyle/>
          <a:p>
            <a:r>
              <a:rPr lang="en-US" dirty="0" smtClean="0"/>
              <a:t>Conflict Management Styles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020762"/>
          </a:xfrm>
        </p:spPr>
        <p:txBody>
          <a:bodyPr/>
          <a:lstStyle/>
          <a:p>
            <a:pPr algn="l"/>
            <a:r>
              <a:rPr lang="en-US" dirty="0" smtClean="0">
                <a:effectLst/>
              </a:rPr>
              <a:t>Negotiation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It is a process in which two or more parties exchange goods or services and attempt to agree upon the exchange rate for them.</a:t>
            </a:r>
            <a:endParaRPr lang="en-IN" dirty="0" smtClean="0"/>
          </a:p>
          <a:p>
            <a:r>
              <a:rPr lang="en-US" dirty="0" smtClean="0"/>
              <a:t>There is a conflict of interest between two or more parties, i.e. what one wants is not necessarily what the other one wants.</a:t>
            </a:r>
          </a:p>
          <a:p>
            <a:r>
              <a:rPr lang="en-US" dirty="0" smtClean="0"/>
              <a:t>Either there is no fixed or established set of rules or procedures for resolving. The conflict or the parties prefer to work outside of a set of rules and procedures to invent their own solution to the conflict.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Distributive Versus Integrative Bargaining</a:t>
            </a:r>
          </a:p>
        </p:txBody>
      </p:sp>
      <p:sp>
        <p:nvSpPr>
          <p:cNvPr id="280581" name="Text Box 5" descr="BKGD02"/>
          <p:cNvSpPr txBox="1">
            <a:spLocks noChangeArrowheads="1"/>
          </p:cNvSpPr>
          <p:nvPr/>
        </p:nvSpPr>
        <p:spPr bwMode="blackWhite">
          <a:xfrm>
            <a:off x="7162800" y="6096000"/>
            <a:ext cx="1447800" cy="36933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317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B2B2B2">
                <a:alpha val="50000"/>
              </a:srgbClr>
            </a:outerShdw>
          </a:effectLst>
        </p:spPr>
        <p:txBody>
          <a:bodyPr anchor="ctr" anchorCtr="1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726" name="Rectangle 8"/>
          <p:cNvSpPr>
            <a:spLocks noChangeArrowheads="1"/>
          </p:cNvSpPr>
          <p:nvPr/>
        </p:nvSpPr>
        <p:spPr bwMode="auto">
          <a:xfrm>
            <a:off x="762000" y="2057400"/>
            <a:ext cx="7543800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2398713" algn="l"/>
                <a:tab pos="4916488" algn="l"/>
              </a:tabLst>
            </a:pPr>
            <a:r>
              <a:rPr lang="en-US" sz="1600" dirty="0">
                <a:latin typeface="Frutiger" charset="0"/>
              </a:rPr>
              <a:t>Bargaining </a:t>
            </a:r>
            <a:r>
              <a:rPr lang="en-US" sz="1600" b="0" dirty="0">
                <a:latin typeface="Frutiger" charset="0"/>
              </a:rPr>
              <a:t>	</a:t>
            </a:r>
            <a:r>
              <a:rPr lang="en-US" sz="1600" dirty="0">
                <a:latin typeface="Frutiger" charset="0"/>
              </a:rPr>
              <a:t>Distributive </a:t>
            </a:r>
            <a:r>
              <a:rPr lang="en-US" sz="1600" b="0" dirty="0">
                <a:latin typeface="Frutiger" charset="0"/>
              </a:rPr>
              <a:t>	</a:t>
            </a:r>
            <a:r>
              <a:rPr lang="en-US" sz="1600" dirty="0">
                <a:latin typeface="Frutiger" charset="0"/>
              </a:rPr>
              <a:t>Integrative</a:t>
            </a:r>
            <a:br>
              <a:rPr lang="en-US" sz="1600" dirty="0">
                <a:latin typeface="Frutiger" charset="0"/>
              </a:rPr>
            </a:br>
            <a:r>
              <a:rPr lang="en-US" sz="1600" dirty="0">
                <a:latin typeface="Frutiger" charset="0"/>
              </a:rPr>
              <a:t>Characteristic </a:t>
            </a:r>
            <a:r>
              <a:rPr lang="en-US" sz="1600" b="0" dirty="0">
                <a:latin typeface="Frutiger" charset="0"/>
              </a:rPr>
              <a:t>	</a:t>
            </a:r>
            <a:r>
              <a:rPr lang="en-US" sz="1600" dirty="0">
                <a:latin typeface="Frutiger" charset="0"/>
              </a:rPr>
              <a:t>Characteristic</a:t>
            </a:r>
            <a:r>
              <a:rPr lang="en-US" sz="1600" dirty="0">
                <a:latin typeface="Frutiger" charset="0"/>
              </a:rPr>
              <a:t> </a:t>
            </a:r>
            <a:r>
              <a:rPr lang="en-US" sz="1600" b="0" dirty="0">
                <a:latin typeface="Frutiger" charset="0"/>
              </a:rPr>
              <a:t>	</a:t>
            </a:r>
            <a:r>
              <a:rPr lang="en-US" sz="1600" dirty="0">
                <a:latin typeface="Frutiger" charset="0"/>
              </a:rPr>
              <a:t>Characteristic</a:t>
            </a:r>
            <a:endParaRPr lang="en-US" sz="1600" dirty="0">
              <a:latin typeface="Frutiger" charset="0"/>
            </a:endParaRPr>
          </a:p>
          <a:p>
            <a:pPr>
              <a:spcBef>
                <a:spcPct val="50000"/>
              </a:spcBef>
              <a:tabLst>
                <a:tab pos="2398713" algn="l"/>
                <a:tab pos="4916488" algn="l"/>
              </a:tabLst>
            </a:pPr>
            <a:r>
              <a:rPr lang="en-US" sz="1400" dirty="0">
                <a:latin typeface="Frutiger" charset="0"/>
              </a:rPr>
              <a:t> </a:t>
            </a:r>
            <a:r>
              <a:rPr lang="en-US" sz="1400" b="0" dirty="0">
                <a:latin typeface="Frutiger" charset="0"/>
              </a:rPr>
              <a:t>	</a:t>
            </a:r>
          </a:p>
          <a:p>
            <a:pPr algn="just">
              <a:spcBef>
                <a:spcPct val="50000"/>
              </a:spcBef>
              <a:tabLst>
                <a:tab pos="2398713" algn="l"/>
                <a:tab pos="4916488" algn="l"/>
              </a:tabLst>
            </a:pPr>
            <a:r>
              <a:rPr lang="en-US" sz="1600" b="0" dirty="0">
                <a:latin typeface="Frutiger" charset="0"/>
              </a:rPr>
              <a:t>Available resources 	Fixed amount of 	Variable amount of</a:t>
            </a:r>
            <a:br>
              <a:rPr lang="en-US" sz="1600" b="0" dirty="0">
                <a:latin typeface="Frutiger" charset="0"/>
              </a:rPr>
            </a:br>
            <a:r>
              <a:rPr lang="en-US" sz="1600" b="0" dirty="0">
                <a:latin typeface="Frutiger" charset="0"/>
              </a:rPr>
              <a:t>	resources to be divided 	resources to be divided</a:t>
            </a:r>
          </a:p>
          <a:p>
            <a:pPr algn="just">
              <a:spcBef>
                <a:spcPct val="50000"/>
              </a:spcBef>
              <a:tabLst>
                <a:tab pos="2398713" algn="l"/>
                <a:tab pos="4916488" algn="l"/>
              </a:tabLst>
            </a:pPr>
            <a:r>
              <a:rPr lang="en-US" sz="1600" b="0" dirty="0">
                <a:latin typeface="Frutiger" charset="0"/>
              </a:rPr>
              <a:t>Primary motivations 	I win, you lose 	I win, you win</a:t>
            </a:r>
          </a:p>
          <a:p>
            <a:pPr algn="just">
              <a:spcBef>
                <a:spcPct val="50000"/>
              </a:spcBef>
              <a:tabLst>
                <a:tab pos="2398713" algn="l"/>
                <a:tab pos="4916488" algn="l"/>
              </a:tabLst>
            </a:pPr>
            <a:r>
              <a:rPr lang="en-US" sz="1600" b="0" dirty="0">
                <a:latin typeface="Frutiger" charset="0"/>
              </a:rPr>
              <a:t>Primary interests 	Opposed to each other 	Convergent or congruent</a:t>
            </a:r>
            <a:br>
              <a:rPr lang="en-US" sz="1600" b="0" dirty="0">
                <a:latin typeface="Frutiger" charset="0"/>
              </a:rPr>
            </a:br>
            <a:r>
              <a:rPr lang="en-US" sz="1600" b="0" dirty="0">
                <a:latin typeface="Frutiger" charset="0"/>
              </a:rPr>
              <a:t>		with each other</a:t>
            </a:r>
          </a:p>
          <a:p>
            <a:pPr algn="just">
              <a:spcBef>
                <a:spcPct val="50000"/>
              </a:spcBef>
              <a:tabLst>
                <a:tab pos="2398713" algn="l"/>
                <a:tab pos="4916488" algn="l"/>
              </a:tabLst>
            </a:pPr>
            <a:r>
              <a:rPr lang="en-US" sz="1600" b="0" dirty="0">
                <a:latin typeface="Frutiger" charset="0"/>
              </a:rPr>
              <a:t>Focus of relationships 	Short term 	Long term</a:t>
            </a:r>
          </a:p>
        </p:txBody>
      </p:sp>
      <p:sp>
        <p:nvSpPr>
          <p:cNvPr id="30727" name="Rectangle 9"/>
          <p:cNvSpPr>
            <a:spLocks noChangeArrowheads="1"/>
          </p:cNvSpPr>
          <p:nvPr/>
        </p:nvSpPr>
        <p:spPr bwMode="auto">
          <a:xfrm>
            <a:off x="685800" y="6270625"/>
            <a:ext cx="21352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 b="0" dirty="0" smtClean="0"/>
              <a:t>.</a:t>
            </a:r>
            <a:endParaRPr lang="en-US" sz="900" b="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762000" y="2667000"/>
            <a:ext cx="746760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dirty="0" smtClean="0"/>
              <a:t>Third Party Negotiation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43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Mediator</a:t>
            </a:r>
          </a:p>
          <a:p>
            <a:r>
              <a:rPr lang="en-US" sz="3600" dirty="0" smtClean="0"/>
              <a:t>Arbitrator</a:t>
            </a:r>
          </a:p>
          <a:p>
            <a:r>
              <a:rPr lang="en-US" sz="3600" dirty="0" smtClean="0"/>
              <a:t>Consultant</a:t>
            </a:r>
          </a:p>
          <a:p>
            <a:r>
              <a:rPr lang="en-US" sz="3600" dirty="0" smtClean="0"/>
              <a:t>Inquisitor</a:t>
            </a:r>
          </a:p>
          <a:p>
            <a:r>
              <a:rPr lang="en-US" sz="3600" dirty="0" smtClean="0"/>
              <a:t>Avoider, delegator and impetus provider</a:t>
            </a:r>
            <a:endParaRPr lang="en-US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dirty="0" smtClean="0"/>
              <a:t>Negotiation Process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810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Preparation</a:t>
            </a:r>
          </a:p>
          <a:p>
            <a:r>
              <a:rPr lang="en-US" sz="3600" dirty="0" smtClean="0"/>
              <a:t>Evaluation of Alternatives</a:t>
            </a:r>
          </a:p>
          <a:p>
            <a:r>
              <a:rPr lang="en-US" sz="3600" dirty="0" smtClean="0"/>
              <a:t>Identifying Interests</a:t>
            </a:r>
          </a:p>
          <a:p>
            <a:r>
              <a:rPr lang="en-US" sz="3600" dirty="0" smtClean="0"/>
              <a:t>Making trade off’s and creating joint gains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5400" dirty="0" smtClean="0"/>
              <a:t>Issues in Negotiation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429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role of personality traits in negotiation</a:t>
            </a:r>
          </a:p>
          <a:p>
            <a:r>
              <a:rPr lang="en-US" sz="3600" dirty="0" smtClean="0"/>
              <a:t>Gender differences in negotiations</a:t>
            </a:r>
          </a:p>
          <a:p>
            <a:r>
              <a:rPr lang="en-US" sz="3600" dirty="0" smtClean="0"/>
              <a:t>Cultural differences in negotiations.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Introduction: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Conflict occurs whenever disagreements exist in a social situation over issues (work related or personal</a:t>
            </a:r>
            <a:r>
              <a:rPr lang="en-US" dirty="0" smtClean="0"/>
              <a:t>).</a:t>
            </a:r>
          </a:p>
          <a:p>
            <a:r>
              <a:rPr lang="en-US" dirty="0" smtClean="0"/>
              <a:t>Any situation in which incompatible goals, attitudes, emotions or behaviors lead to disagreement or opposition between two or more parties.</a:t>
            </a:r>
          </a:p>
          <a:p>
            <a:r>
              <a:rPr lang="en-US" dirty="0" smtClean="0"/>
              <a:t>Conflict is a process that begins when one party perceives that another party has negatively affected, or is about to negatively affect, something that the first party cares about.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400" b="1" dirty="0" smtClean="0"/>
              <a:t>Different Views about Conflict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229600" cy="2620963"/>
          </a:xfrm>
        </p:spPr>
        <p:txBody>
          <a:bodyPr/>
          <a:lstStyle/>
          <a:p>
            <a:r>
              <a:rPr lang="en-US" sz="4000" dirty="0" smtClean="0"/>
              <a:t>The Traditional View.</a:t>
            </a:r>
          </a:p>
          <a:p>
            <a:r>
              <a:rPr lang="en-US" sz="4000" dirty="0" smtClean="0"/>
              <a:t>The Human Relations View.</a:t>
            </a:r>
          </a:p>
          <a:p>
            <a:r>
              <a:rPr lang="en-US" sz="4000" dirty="0" smtClean="0"/>
              <a:t>The Inter-actionist View.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800" b="1" dirty="0" smtClean="0"/>
              <a:t>Functional </a:t>
            </a:r>
            <a:r>
              <a:rPr lang="en-US" sz="4800" b="1" dirty="0" smtClean="0"/>
              <a:t>vs. Dysfunctional </a:t>
            </a:r>
            <a:r>
              <a:rPr lang="en-US" sz="4800" b="1" dirty="0" smtClean="0"/>
              <a:t>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62400"/>
          </a:xfrm>
        </p:spPr>
        <p:txBody>
          <a:bodyPr/>
          <a:lstStyle/>
          <a:p>
            <a:r>
              <a:rPr lang="en-IN" dirty="0" smtClean="0"/>
              <a:t>The conflicts which support the goals of the group and improve its performance , these are functional conflict , constructive forms of conflict. Whereas, the conflicts that hinder group performance are dysfunctional conflict.</a:t>
            </a:r>
          </a:p>
          <a:p>
            <a:r>
              <a:rPr lang="en-IN" dirty="0" smtClean="0"/>
              <a:t>Task conflict</a:t>
            </a:r>
          </a:p>
          <a:p>
            <a:r>
              <a:rPr lang="en-IN" dirty="0" smtClean="0"/>
              <a:t>Relationship </a:t>
            </a:r>
            <a:r>
              <a:rPr lang="en-IN" dirty="0" smtClean="0"/>
              <a:t>conflict</a:t>
            </a:r>
          </a:p>
          <a:p>
            <a:r>
              <a:rPr lang="en-IN" dirty="0" smtClean="0"/>
              <a:t>Process </a:t>
            </a:r>
            <a:r>
              <a:rPr lang="en-IN" dirty="0" smtClean="0"/>
              <a:t>conflict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Levels Of Conflict 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r>
              <a:rPr lang="en-US" dirty="0" smtClean="0"/>
              <a:t>Intrapersonal Conflict</a:t>
            </a:r>
          </a:p>
          <a:p>
            <a:pPr>
              <a:buFontTx/>
              <a:buNone/>
            </a:pPr>
            <a:r>
              <a:rPr lang="en-US" dirty="0" smtClean="0"/>
              <a:t>Approach–approach </a:t>
            </a:r>
            <a:r>
              <a:rPr lang="en-US" dirty="0" smtClean="0"/>
              <a:t>conflict</a:t>
            </a:r>
            <a:endParaRPr lang="en-IN" dirty="0" smtClean="0"/>
          </a:p>
          <a:p>
            <a:pPr>
              <a:buFontTx/>
              <a:buNone/>
            </a:pPr>
            <a:r>
              <a:rPr lang="en-US" dirty="0" smtClean="0"/>
              <a:t>Avoidance–avoidance </a:t>
            </a:r>
            <a:r>
              <a:rPr lang="en-US" dirty="0" smtClean="0"/>
              <a:t>conflict</a:t>
            </a:r>
            <a:endParaRPr lang="en-IN" dirty="0" smtClean="0"/>
          </a:p>
          <a:p>
            <a:pPr>
              <a:buFontTx/>
              <a:buNone/>
            </a:pPr>
            <a:r>
              <a:rPr lang="en-US" dirty="0" smtClean="0"/>
              <a:t>Approach–avoidance conflict</a:t>
            </a:r>
          </a:p>
          <a:p>
            <a:r>
              <a:rPr lang="en-US" dirty="0" smtClean="0"/>
              <a:t>Cognitive and Affective conflict</a:t>
            </a:r>
          </a:p>
          <a:p>
            <a:r>
              <a:rPr lang="en-US" dirty="0" smtClean="0"/>
              <a:t>Inter role conflict</a:t>
            </a:r>
          </a:p>
          <a:p>
            <a:r>
              <a:rPr lang="en-US" dirty="0" smtClean="0"/>
              <a:t>Intra role conflict</a:t>
            </a:r>
          </a:p>
          <a:p>
            <a:r>
              <a:rPr lang="en-US" dirty="0" smtClean="0"/>
              <a:t>Person role conflict </a:t>
            </a:r>
          </a:p>
          <a:p>
            <a:pPr>
              <a:buNone/>
            </a:pPr>
            <a:endParaRPr lang="en-I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algn="l"/>
            <a:r>
              <a:rPr lang="en-US" sz="4400" dirty="0" smtClean="0"/>
              <a:t>Levels Of </a:t>
            </a:r>
            <a:r>
              <a:rPr lang="en-US" sz="4400" dirty="0" smtClean="0"/>
              <a:t>Conflict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2667000"/>
          </a:xfrm>
        </p:spPr>
        <p:txBody>
          <a:bodyPr/>
          <a:lstStyle/>
          <a:p>
            <a:r>
              <a:rPr lang="en-US" dirty="0" smtClean="0"/>
              <a:t>Inter individual conflict</a:t>
            </a:r>
          </a:p>
          <a:p>
            <a:r>
              <a:rPr lang="en-US" dirty="0" smtClean="0"/>
              <a:t>Individual – group conflict</a:t>
            </a:r>
          </a:p>
          <a:p>
            <a:r>
              <a:rPr lang="en-US" dirty="0" smtClean="0"/>
              <a:t>Inter group conflict</a:t>
            </a:r>
          </a:p>
          <a:p>
            <a:r>
              <a:rPr lang="en-US" dirty="0" smtClean="0"/>
              <a:t>Organizational level conflict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Sources of Organizational Conflict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962400"/>
          </a:xfrm>
        </p:spPr>
        <p:txBody>
          <a:bodyPr/>
          <a:lstStyle/>
          <a:p>
            <a:r>
              <a:rPr lang="en-US" dirty="0" smtClean="0"/>
              <a:t>Line and staff competition</a:t>
            </a:r>
          </a:p>
          <a:p>
            <a:r>
              <a:rPr lang="en-US" dirty="0" smtClean="0"/>
              <a:t>Organization - individual disagreement</a:t>
            </a:r>
          </a:p>
          <a:p>
            <a:r>
              <a:rPr lang="en-US" dirty="0" smtClean="0"/>
              <a:t>Over lapping responsibilities</a:t>
            </a:r>
          </a:p>
          <a:p>
            <a:r>
              <a:rPr lang="en-US" dirty="0" smtClean="0"/>
              <a:t> Functional Interdependence</a:t>
            </a:r>
          </a:p>
          <a:p>
            <a:r>
              <a:rPr lang="en-US" dirty="0" smtClean="0"/>
              <a:t>Personality Clashes</a:t>
            </a:r>
          </a:p>
          <a:p>
            <a:r>
              <a:rPr lang="en-US" dirty="0" smtClean="0"/>
              <a:t>Disagreement over goals</a:t>
            </a:r>
          </a:p>
          <a:p>
            <a:r>
              <a:rPr lang="en-US" dirty="0" smtClean="0"/>
              <a:t>Bottlenecks in the flow of work.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5400" dirty="0" smtClean="0"/>
              <a:t>The Conflict Process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b="1" u="sng" dirty="0" smtClean="0"/>
              <a:t>Stage I: Potential Opposition or Incompatibility </a:t>
            </a:r>
          </a:p>
          <a:p>
            <a:pPr>
              <a:buFontTx/>
              <a:buNone/>
            </a:pPr>
            <a:r>
              <a:rPr lang="en-US" dirty="0" smtClean="0"/>
              <a:t>The </a:t>
            </a:r>
            <a:r>
              <a:rPr lang="en-US" dirty="0" smtClean="0"/>
              <a:t>conflict process starts with the presence </a:t>
            </a:r>
            <a:r>
              <a:rPr lang="en-US" dirty="0" smtClean="0"/>
              <a:t>of </a:t>
            </a:r>
          </a:p>
          <a:p>
            <a:pPr>
              <a:buFontTx/>
              <a:buNone/>
            </a:pPr>
            <a:r>
              <a:rPr lang="en-US" dirty="0" smtClean="0"/>
              <a:t>conditions </a:t>
            </a:r>
            <a:r>
              <a:rPr lang="en-US" dirty="0" smtClean="0"/>
              <a:t>that create opportunities for conflict to 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arise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Conditions </a:t>
            </a:r>
            <a:r>
              <a:rPr lang="en-US" dirty="0" smtClean="0"/>
              <a:t>for the same can be </a:t>
            </a:r>
            <a:r>
              <a:rPr lang="en-US" dirty="0" smtClean="0"/>
              <a:t>–</a:t>
            </a:r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   </a:t>
            </a:r>
            <a:r>
              <a:rPr lang="en-US" dirty="0" smtClean="0"/>
              <a:t> 1</a:t>
            </a:r>
            <a:r>
              <a:rPr lang="en-US" dirty="0" smtClean="0"/>
              <a:t>. Communication</a:t>
            </a:r>
          </a:p>
          <a:p>
            <a:pPr marL="971550" lvl="1" indent="-514350">
              <a:buFont typeface="Calibri" pitchFamily="34" charset="0"/>
              <a:buNone/>
            </a:pPr>
            <a:r>
              <a:rPr lang="en-US" sz="2800" dirty="0" smtClean="0"/>
              <a:t>2. Structure</a:t>
            </a:r>
          </a:p>
          <a:p>
            <a:pPr marL="971550" lvl="1" indent="-514350">
              <a:buFont typeface="Calibri" pitchFamily="34" charset="0"/>
              <a:buNone/>
            </a:pPr>
            <a:r>
              <a:rPr lang="en-US" sz="2800" dirty="0" smtClean="0"/>
              <a:t>3. Personal variables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381000"/>
            <a:ext cx="8229600" cy="6248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b="1" u="sng" dirty="0" smtClean="0"/>
              <a:t>Stage </a:t>
            </a:r>
            <a:r>
              <a:rPr lang="en-IN" b="1" u="sng" dirty="0" smtClean="0"/>
              <a:t>II </a:t>
            </a:r>
            <a:r>
              <a:rPr lang="en-IN" b="1" u="sng" dirty="0" smtClean="0"/>
              <a:t>: Cognition and Personalization</a:t>
            </a:r>
          </a:p>
          <a:p>
            <a:pPr>
              <a:buFontTx/>
              <a:buNone/>
            </a:pPr>
            <a:r>
              <a:rPr lang="en-IN" dirty="0" smtClean="0"/>
              <a:t>This </a:t>
            </a:r>
            <a:r>
              <a:rPr lang="en-IN" dirty="0" smtClean="0"/>
              <a:t>is the stage where conflict issues tend </a:t>
            </a:r>
            <a:r>
              <a:rPr lang="en-IN" dirty="0" smtClean="0"/>
              <a:t>to </a:t>
            </a:r>
          </a:p>
          <a:p>
            <a:pPr>
              <a:buFontTx/>
              <a:buNone/>
            </a:pPr>
            <a:r>
              <a:rPr lang="en-IN" dirty="0" smtClean="0"/>
              <a:t>defined</a:t>
            </a:r>
            <a:r>
              <a:rPr lang="en-IN" dirty="0" smtClean="0"/>
              <a:t>. This is the place where the parties </a:t>
            </a:r>
            <a:endParaRPr lang="en-IN" dirty="0" smtClean="0"/>
          </a:p>
          <a:p>
            <a:pPr>
              <a:buFontTx/>
              <a:buNone/>
            </a:pPr>
            <a:r>
              <a:rPr lang="en-IN" dirty="0" smtClean="0"/>
              <a:t>decide </a:t>
            </a:r>
            <a:r>
              <a:rPr lang="en-IN" dirty="0" smtClean="0"/>
              <a:t>what the conflict is about.</a:t>
            </a:r>
          </a:p>
          <a:p>
            <a:pPr>
              <a:buFontTx/>
              <a:buNone/>
            </a:pPr>
            <a:r>
              <a:rPr lang="en-IN" dirty="0" smtClean="0"/>
              <a:t>a</a:t>
            </a:r>
            <a:r>
              <a:rPr lang="en-IN" dirty="0" smtClean="0"/>
              <a:t>. Perceived </a:t>
            </a:r>
            <a:r>
              <a:rPr lang="en-IN" dirty="0" smtClean="0"/>
              <a:t>Conflict</a:t>
            </a:r>
          </a:p>
          <a:p>
            <a:pPr>
              <a:buFontTx/>
              <a:buNone/>
            </a:pPr>
            <a:r>
              <a:rPr lang="en-IN" dirty="0" smtClean="0"/>
              <a:t>b</a:t>
            </a:r>
            <a:r>
              <a:rPr lang="en-IN" dirty="0" smtClean="0"/>
              <a:t>. Felt Conflict</a:t>
            </a:r>
          </a:p>
          <a:p>
            <a:pPr>
              <a:buFontTx/>
              <a:buNone/>
            </a:pPr>
            <a:r>
              <a:rPr lang="en-US" b="1" u="sng" dirty="0" smtClean="0"/>
              <a:t>Stage </a:t>
            </a:r>
            <a:r>
              <a:rPr lang="en-US" b="1" u="sng" dirty="0" smtClean="0"/>
              <a:t>III: </a:t>
            </a:r>
            <a:r>
              <a:rPr lang="en-US" b="1" u="sng" dirty="0" smtClean="0"/>
              <a:t>Intention</a:t>
            </a:r>
          </a:p>
          <a:p>
            <a:pPr>
              <a:buFontTx/>
              <a:buNone/>
            </a:pPr>
            <a:r>
              <a:rPr lang="en-IN" b="1" dirty="0" smtClean="0"/>
              <a:t> </a:t>
            </a:r>
            <a:r>
              <a:rPr lang="en-IN" dirty="0" smtClean="0"/>
              <a:t>Decisions to act in a given way in a </a:t>
            </a:r>
            <a:r>
              <a:rPr lang="en-IN" dirty="0" smtClean="0"/>
              <a:t>conflict. </a:t>
            </a:r>
          </a:p>
          <a:p>
            <a:pPr marL="651510" indent="-514350">
              <a:buFontTx/>
              <a:buAutoNum type="alphaUcPeriod"/>
            </a:pPr>
            <a:r>
              <a:rPr lang="en-IN" dirty="0" smtClean="0"/>
              <a:t>Competing</a:t>
            </a:r>
          </a:p>
          <a:p>
            <a:pPr marL="651510" indent="-514350">
              <a:buFontTx/>
              <a:buAutoNum type="alphaUcPeriod"/>
            </a:pPr>
            <a:r>
              <a:rPr lang="en-IN" dirty="0" smtClean="0"/>
              <a:t>Collaborating</a:t>
            </a:r>
          </a:p>
          <a:p>
            <a:pPr marL="651510" indent="-514350">
              <a:buFontTx/>
              <a:buAutoNum type="alphaUcPeriod"/>
            </a:pPr>
            <a:r>
              <a:rPr lang="en-IN" dirty="0" smtClean="0"/>
              <a:t>Avoiding</a:t>
            </a:r>
          </a:p>
          <a:p>
            <a:pPr marL="651510" indent="-514350">
              <a:buFontTx/>
              <a:buAutoNum type="alphaUcPeriod"/>
            </a:pPr>
            <a:r>
              <a:rPr lang="en-IN" dirty="0" smtClean="0"/>
              <a:t>Accommodating</a:t>
            </a:r>
          </a:p>
          <a:p>
            <a:pPr marL="651510" indent="-514350">
              <a:buFontTx/>
              <a:buAutoNum type="alphaUcPeriod"/>
            </a:pPr>
            <a:r>
              <a:rPr lang="en-IN" dirty="0" smtClean="0"/>
              <a:t>Compromising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223</TotalTime>
  <Words>575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Apex</vt:lpstr>
      <vt:lpstr>Microsoft Photo Editor 3.0 Photo</vt:lpstr>
      <vt:lpstr>CHAPTER 12</vt:lpstr>
      <vt:lpstr>Introduction:</vt:lpstr>
      <vt:lpstr>Different Views about Conflict</vt:lpstr>
      <vt:lpstr>Functional vs. Dysfunctional Conflict</vt:lpstr>
      <vt:lpstr>Levels Of Conflict </vt:lpstr>
      <vt:lpstr>Levels Of Conflict</vt:lpstr>
      <vt:lpstr>Sources of Organizational Conflict</vt:lpstr>
      <vt:lpstr>The Conflict Process</vt:lpstr>
      <vt:lpstr>Slide 9</vt:lpstr>
      <vt:lpstr>Slide 10</vt:lpstr>
      <vt:lpstr>Slide 11</vt:lpstr>
      <vt:lpstr>Conflict Management Styles</vt:lpstr>
      <vt:lpstr>Negotiation</vt:lpstr>
      <vt:lpstr>Distributive Versus Integrative Bargaining</vt:lpstr>
      <vt:lpstr>Third Party Negotiation</vt:lpstr>
      <vt:lpstr>Negotiation Process</vt:lpstr>
      <vt:lpstr>Issues in Negotiation</vt:lpstr>
    </vt:vector>
  </TitlesOfParts>
  <Company>Solitaire Global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</dc:title>
  <dc:creator>mansi</dc:creator>
  <cp:lastModifiedBy>mansi</cp:lastModifiedBy>
  <cp:revision>25</cp:revision>
  <dcterms:created xsi:type="dcterms:W3CDTF">2010-06-21T02:57:21Z</dcterms:created>
  <dcterms:modified xsi:type="dcterms:W3CDTF">2010-06-21T06:40:32Z</dcterms:modified>
</cp:coreProperties>
</file>